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7" d="100"/>
          <a:sy n="87" d="100"/>
        </p:scale>
        <p:origin x="109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D676E32C-6657-5749-9AEE-940CD00A0121}" type="datetimeFigureOut">
              <a:rPr lang="en-US" smtClean="0"/>
              <a:t>6/28/2017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E0302-13E5-114D-8B16-577EA315F2F0}" type="slidenum">
              <a:rPr lang="en-US" smtClean="0"/>
              <a:t>‹#›</a:t>
            </a:fld>
            <a:endParaRPr lang="en-US"/>
          </a:p>
        </p:txBody>
      </p:sp>
    </p:spTree>
    <p:extLst>
      <p:ext uri="{BB962C8B-B14F-4D97-AF65-F5344CB8AC3E}">
        <p14:creationId xmlns:p14="http://schemas.microsoft.com/office/powerpoint/2010/main" val="1781667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D676E32C-6657-5749-9AEE-940CD00A0121}" type="datetimeFigureOut">
              <a:rPr lang="en-US" smtClean="0"/>
              <a:t>6/28/2017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E0302-13E5-114D-8B16-577EA315F2F0}" type="slidenum">
              <a:rPr lang="en-US" smtClean="0"/>
              <a:t>‹#›</a:t>
            </a:fld>
            <a:endParaRPr lang="en-US"/>
          </a:p>
        </p:txBody>
      </p:sp>
    </p:spTree>
    <p:extLst>
      <p:ext uri="{BB962C8B-B14F-4D97-AF65-F5344CB8AC3E}">
        <p14:creationId xmlns:p14="http://schemas.microsoft.com/office/powerpoint/2010/main" val="3361589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D676E32C-6657-5749-9AEE-940CD00A0121}" type="datetimeFigureOut">
              <a:rPr lang="en-US" smtClean="0"/>
              <a:t>6/28/2017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E0302-13E5-114D-8B16-577EA315F2F0}" type="slidenum">
              <a:rPr lang="en-US" smtClean="0"/>
              <a:t>‹#›</a:t>
            </a:fld>
            <a:endParaRPr lang="en-US"/>
          </a:p>
        </p:txBody>
      </p:sp>
    </p:spTree>
    <p:extLst>
      <p:ext uri="{BB962C8B-B14F-4D97-AF65-F5344CB8AC3E}">
        <p14:creationId xmlns:p14="http://schemas.microsoft.com/office/powerpoint/2010/main" val="3664832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D676E32C-6657-5749-9AEE-940CD00A0121}" type="datetimeFigureOut">
              <a:rPr lang="en-US" smtClean="0"/>
              <a:t>6/28/2017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E0302-13E5-114D-8B16-577EA315F2F0}" type="slidenum">
              <a:rPr lang="en-US" smtClean="0"/>
              <a:t>‹#›</a:t>
            </a:fld>
            <a:endParaRPr lang="en-US"/>
          </a:p>
        </p:txBody>
      </p:sp>
    </p:spTree>
    <p:extLst>
      <p:ext uri="{BB962C8B-B14F-4D97-AF65-F5344CB8AC3E}">
        <p14:creationId xmlns:p14="http://schemas.microsoft.com/office/powerpoint/2010/main" val="3425413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D676E32C-6657-5749-9AEE-940CD00A0121}" type="datetimeFigureOut">
              <a:rPr lang="en-US" smtClean="0"/>
              <a:t>6/28/2017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E0302-13E5-114D-8B16-577EA315F2F0}" type="slidenum">
              <a:rPr lang="en-US" smtClean="0"/>
              <a:t>‹#›</a:t>
            </a:fld>
            <a:endParaRPr lang="en-US"/>
          </a:p>
        </p:txBody>
      </p:sp>
    </p:spTree>
    <p:extLst>
      <p:ext uri="{BB962C8B-B14F-4D97-AF65-F5344CB8AC3E}">
        <p14:creationId xmlns:p14="http://schemas.microsoft.com/office/powerpoint/2010/main" val="3404778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D676E32C-6657-5749-9AEE-940CD00A0121}" type="datetimeFigureOut">
              <a:rPr lang="en-US" smtClean="0"/>
              <a:t>6/28/2017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FE0302-13E5-114D-8B16-577EA315F2F0}" type="slidenum">
              <a:rPr lang="en-US" smtClean="0"/>
              <a:t>‹#›</a:t>
            </a:fld>
            <a:endParaRPr lang="en-US"/>
          </a:p>
        </p:txBody>
      </p:sp>
    </p:spTree>
    <p:extLst>
      <p:ext uri="{BB962C8B-B14F-4D97-AF65-F5344CB8AC3E}">
        <p14:creationId xmlns:p14="http://schemas.microsoft.com/office/powerpoint/2010/main" val="3611461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D676E32C-6657-5749-9AEE-940CD00A0121}" type="datetimeFigureOut">
              <a:rPr lang="en-US" smtClean="0"/>
              <a:t>6/28/2017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FE0302-13E5-114D-8B16-577EA315F2F0}" type="slidenum">
              <a:rPr lang="en-US" smtClean="0"/>
              <a:t>‹#›</a:t>
            </a:fld>
            <a:endParaRPr lang="en-US"/>
          </a:p>
        </p:txBody>
      </p:sp>
    </p:spTree>
    <p:extLst>
      <p:ext uri="{BB962C8B-B14F-4D97-AF65-F5344CB8AC3E}">
        <p14:creationId xmlns:p14="http://schemas.microsoft.com/office/powerpoint/2010/main" val="3863723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D676E32C-6657-5749-9AEE-940CD00A0121}" type="datetimeFigureOut">
              <a:rPr lang="en-US" smtClean="0"/>
              <a:t>6/28/2017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FE0302-13E5-114D-8B16-577EA315F2F0}" type="slidenum">
              <a:rPr lang="en-US" smtClean="0"/>
              <a:t>‹#›</a:t>
            </a:fld>
            <a:endParaRPr lang="en-US"/>
          </a:p>
        </p:txBody>
      </p:sp>
    </p:spTree>
    <p:extLst>
      <p:ext uri="{BB962C8B-B14F-4D97-AF65-F5344CB8AC3E}">
        <p14:creationId xmlns:p14="http://schemas.microsoft.com/office/powerpoint/2010/main" val="3754715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76E32C-6657-5749-9AEE-940CD00A0121}" type="datetimeFigureOut">
              <a:rPr lang="en-US" smtClean="0"/>
              <a:t>6/28/2017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FE0302-13E5-114D-8B16-577EA315F2F0}" type="slidenum">
              <a:rPr lang="en-US" smtClean="0"/>
              <a:t>‹#›</a:t>
            </a:fld>
            <a:endParaRPr lang="en-US"/>
          </a:p>
        </p:txBody>
      </p:sp>
    </p:spTree>
    <p:extLst>
      <p:ext uri="{BB962C8B-B14F-4D97-AF65-F5344CB8AC3E}">
        <p14:creationId xmlns:p14="http://schemas.microsoft.com/office/powerpoint/2010/main" val="1978129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D676E32C-6657-5749-9AEE-940CD00A0121}" type="datetimeFigureOut">
              <a:rPr lang="en-US" smtClean="0"/>
              <a:t>6/28/2017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FE0302-13E5-114D-8B16-577EA315F2F0}" type="slidenum">
              <a:rPr lang="en-US" smtClean="0"/>
              <a:t>‹#›</a:t>
            </a:fld>
            <a:endParaRPr lang="en-US"/>
          </a:p>
        </p:txBody>
      </p:sp>
    </p:spTree>
    <p:extLst>
      <p:ext uri="{BB962C8B-B14F-4D97-AF65-F5344CB8AC3E}">
        <p14:creationId xmlns:p14="http://schemas.microsoft.com/office/powerpoint/2010/main" val="3363343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D676E32C-6657-5749-9AEE-940CD00A0121}" type="datetimeFigureOut">
              <a:rPr lang="en-US" smtClean="0"/>
              <a:t>6/28/2017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FE0302-13E5-114D-8B16-577EA315F2F0}" type="slidenum">
              <a:rPr lang="en-US" smtClean="0"/>
              <a:t>‹#›</a:t>
            </a:fld>
            <a:endParaRPr lang="en-US"/>
          </a:p>
        </p:txBody>
      </p:sp>
    </p:spTree>
    <p:extLst>
      <p:ext uri="{BB962C8B-B14F-4D97-AF65-F5344CB8AC3E}">
        <p14:creationId xmlns:p14="http://schemas.microsoft.com/office/powerpoint/2010/main" val="4032340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76E32C-6657-5749-9AEE-940CD00A0121}" type="datetimeFigureOut">
              <a:rPr lang="en-US" smtClean="0"/>
              <a:t>6/28/2017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FE0302-13E5-114D-8B16-577EA315F2F0}" type="slidenum">
              <a:rPr lang="en-US" smtClean="0"/>
              <a:t>‹#›</a:t>
            </a:fld>
            <a:endParaRPr lang="en-US"/>
          </a:p>
        </p:txBody>
      </p:sp>
    </p:spTree>
    <p:extLst>
      <p:ext uri="{BB962C8B-B14F-4D97-AF65-F5344CB8AC3E}">
        <p14:creationId xmlns:p14="http://schemas.microsoft.com/office/powerpoint/2010/main" val="3901351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Cluster One: Image and Identity</a:t>
            </a:r>
            <a:endParaRPr lang="en-US" dirty="0"/>
          </a:p>
        </p:txBody>
      </p:sp>
      <p:sp>
        <p:nvSpPr>
          <p:cNvPr id="3" name="Subtitle 2"/>
          <p:cNvSpPr>
            <a:spLocks noGrp="1"/>
          </p:cNvSpPr>
          <p:nvPr>
            <p:ph type="subTitle" idx="1"/>
          </p:nvPr>
        </p:nvSpPr>
        <p:spPr/>
        <p:txBody>
          <a:bodyPr/>
          <a:lstStyle/>
          <a:p>
            <a:r>
              <a:rPr lang="en-US" dirty="0" smtClean="0"/>
              <a:t>Vocabulary</a:t>
            </a:r>
          </a:p>
          <a:p>
            <a:r>
              <a:rPr lang="en-US" dirty="0" smtClean="0"/>
              <a:t>(20 definitions)</a:t>
            </a:r>
            <a:endParaRPr lang="en-US" dirty="0"/>
          </a:p>
        </p:txBody>
      </p:sp>
    </p:spTree>
    <p:extLst>
      <p:ext uri="{BB962C8B-B14F-4D97-AF65-F5344CB8AC3E}">
        <p14:creationId xmlns:p14="http://schemas.microsoft.com/office/powerpoint/2010/main" val="1814491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Indian</a:t>
            </a:r>
            <a:endParaRPr lang="en-US" dirty="0"/>
          </a:p>
        </p:txBody>
      </p:sp>
      <p:sp>
        <p:nvSpPr>
          <p:cNvPr id="3" name="Content Placeholder 2"/>
          <p:cNvSpPr>
            <a:spLocks noGrp="1"/>
          </p:cNvSpPr>
          <p:nvPr>
            <p:ph idx="1"/>
          </p:nvPr>
        </p:nvSpPr>
        <p:spPr/>
        <p:txBody>
          <a:bodyPr/>
          <a:lstStyle/>
          <a:p>
            <a:r>
              <a:rPr lang="en-US" dirty="0" smtClean="0"/>
              <a:t>Collectively describes all the Indigenous People in Canada who are not Inuit or Metis.  Indian Peoples are one of three peoples recognized as Aboriginal in the </a:t>
            </a:r>
            <a:r>
              <a:rPr lang="en-US" i="1" dirty="0" smtClean="0"/>
              <a:t>Constitution Act</a:t>
            </a:r>
            <a:r>
              <a:rPr lang="en-US" dirty="0" smtClean="0"/>
              <a:t>, 1982 along with Inuit and Metis.  </a:t>
            </a:r>
            <a:r>
              <a:rPr lang="en-US" dirty="0" smtClean="0"/>
              <a:t>Two </a:t>
            </a:r>
            <a:r>
              <a:rPr lang="en-US" dirty="0" smtClean="0"/>
              <a:t>categories apply to Indians in Canada: Status </a:t>
            </a:r>
            <a:r>
              <a:rPr lang="en-US" dirty="0" smtClean="0"/>
              <a:t>Indians (Treaty Indians) and </a:t>
            </a:r>
            <a:r>
              <a:rPr lang="en-US" dirty="0" smtClean="0"/>
              <a:t>Non-Status </a:t>
            </a:r>
            <a:r>
              <a:rPr lang="en-US" dirty="0" smtClean="0"/>
              <a:t>Indians</a:t>
            </a:r>
            <a:endParaRPr lang="en-US" dirty="0"/>
          </a:p>
        </p:txBody>
      </p:sp>
    </p:spTree>
    <p:extLst>
      <p:ext uri="{BB962C8B-B14F-4D97-AF65-F5344CB8AC3E}">
        <p14:creationId xmlns:p14="http://schemas.microsoft.com/office/powerpoint/2010/main" val="1025530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Inuit</a:t>
            </a:r>
            <a:endParaRPr lang="en-US" dirty="0"/>
          </a:p>
        </p:txBody>
      </p:sp>
      <p:sp>
        <p:nvSpPr>
          <p:cNvPr id="3" name="Content Placeholder 2"/>
          <p:cNvSpPr>
            <a:spLocks noGrp="1"/>
          </p:cNvSpPr>
          <p:nvPr>
            <p:ph idx="1"/>
          </p:nvPr>
        </p:nvSpPr>
        <p:spPr/>
        <p:txBody>
          <a:bodyPr/>
          <a:lstStyle/>
          <a:p>
            <a:r>
              <a:rPr lang="en-US" dirty="0" smtClean="0"/>
              <a:t>An Aboriginal people in northern Canada who live about the tree line in Nunavut, the NWT, Northern Quebec and Labrador.  The word means ‘people’ in the Inuit language – Inuktitut.  The singular word for Inuit is Inuk.</a:t>
            </a:r>
            <a:endParaRPr lang="en-US" dirty="0"/>
          </a:p>
        </p:txBody>
      </p:sp>
    </p:spTree>
    <p:extLst>
      <p:ext uri="{BB962C8B-B14F-4D97-AF65-F5344CB8AC3E}">
        <p14:creationId xmlns:p14="http://schemas.microsoft.com/office/powerpoint/2010/main" val="687407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Metis</a:t>
            </a:r>
            <a:endParaRPr lang="en-US" dirty="0"/>
          </a:p>
        </p:txBody>
      </p:sp>
      <p:sp>
        <p:nvSpPr>
          <p:cNvPr id="3" name="Content Placeholder 2"/>
          <p:cNvSpPr>
            <a:spLocks noGrp="1"/>
          </p:cNvSpPr>
          <p:nvPr>
            <p:ph idx="1"/>
          </p:nvPr>
        </p:nvSpPr>
        <p:spPr/>
        <p:txBody>
          <a:bodyPr/>
          <a:lstStyle/>
          <a:p>
            <a:r>
              <a:rPr lang="en-US" dirty="0" smtClean="0"/>
              <a:t>The people who the Federal government defines as having “mixed First Nations and European ancestry who identify themselves as Metis people, as distinct from First Nations people, Inuit, and non-Aboriginal people.</a:t>
            </a:r>
            <a:endParaRPr lang="en-US" dirty="0"/>
          </a:p>
        </p:txBody>
      </p:sp>
    </p:spTree>
    <p:extLst>
      <p:ext uri="{BB962C8B-B14F-4D97-AF65-F5344CB8AC3E}">
        <p14:creationId xmlns:p14="http://schemas.microsoft.com/office/powerpoint/2010/main" val="1135091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Native</a:t>
            </a:r>
            <a:endParaRPr lang="en-US" dirty="0"/>
          </a:p>
        </p:txBody>
      </p:sp>
      <p:sp>
        <p:nvSpPr>
          <p:cNvPr id="3" name="Content Placeholder 2"/>
          <p:cNvSpPr>
            <a:spLocks noGrp="1"/>
          </p:cNvSpPr>
          <p:nvPr>
            <p:ph idx="1"/>
          </p:nvPr>
        </p:nvSpPr>
        <p:spPr/>
        <p:txBody>
          <a:bodyPr>
            <a:normAutofit/>
          </a:bodyPr>
          <a:lstStyle/>
          <a:p>
            <a:r>
              <a:rPr lang="en-US" sz="4400" dirty="0" smtClean="0"/>
              <a:t>Indigenous inhabitants of a country, distinct from the settler population.</a:t>
            </a:r>
            <a:endParaRPr lang="en-US" sz="4400" dirty="0"/>
          </a:p>
        </p:txBody>
      </p:sp>
    </p:spTree>
    <p:extLst>
      <p:ext uri="{BB962C8B-B14F-4D97-AF65-F5344CB8AC3E}">
        <p14:creationId xmlns:p14="http://schemas.microsoft.com/office/powerpoint/2010/main" val="42069873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t>
            </a:r>
            <a:endParaRPr lang="en-US" dirty="0"/>
          </a:p>
        </p:txBody>
      </p:sp>
      <p:sp>
        <p:nvSpPr>
          <p:cNvPr id="3" name="Content Placeholder 2"/>
          <p:cNvSpPr>
            <a:spLocks noGrp="1"/>
          </p:cNvSpPr>
          <p:nvPr>
            <p:ph idx="1"/>
          </p:nvPr>
        </p:nvSpPr>
        <p:spPr/>
        <p:txBody>
          <a:bodyPr>
            <a:normAutofit/>
          </a:bodyPr>
          <a:lstStyle/>
          <a:p>
            <a:r>
              <a:rPr lang="en-US" sz="4400" dirty="0" smtClean="0"/>
              <a:t>People inhabiting a particular territory with a shared language, culture and history.</a:t>
            </a:r>
            <a:endParaRPr lang="en-US" sz="4400" dirty="0"/>
          </a:p>
        </p:txBody>
      </p:sp>
    </p:spTree>
    <p:extLst>
      <p:ext uri="{BB962C8B-B14F-4D97-AF65-F5344CB8AC3E}">
        <p14:creationId xmlns:p14="http://schemas.microsoft.com/office/powerpoint/2010/main" val="39461665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Non-Status Indian</a:t>
            </a:r>
            <a:endParaRPr lang="en-US" dirty="0"/>
          </a:p>
        </p:txBody>
      </p:sp>
      <p:sp>
        <p:nvSpPr>
          <p:cNvPr id="3" name="Content Placeholder 2"/>
          <p:cNvSpPr>
            <a:spLocks noGrp="1"/>
          </p:cNvSpPr>
          <p:nvPr>
            <p:ph idx="1"/>
          </p:nvPr>
        </p:nvSpPr>
        <p:spPr/>
        <p:txBody>
          <a:bodyPr>
            <a:normAutofit/>
          </a:bodyPr>
          <a:lstStyle/>
          <a:p>
            <a:r>
              <a:rPr lang="en-US" sz="4400" dirty="0" smtClean="0"/>
              <a:t>Are those people of Aboriginal descent who did not meet the criteria of the Indian Act or who, despite meeting the criteria, have not been registered as Status Indians.</a:t>
            </a:r>
            <a:endParaRPr lang="en-US" sz="4400" dirty="0"/>
          </a:p>
        </p:txBody>
      </p:sp>
    </p:spTree>
    <p:extLst>
      <p:ext uri="{BB962C8B-B14F-4D97-AF65-F5344CB8AC3E}">
        <p14:creationId xmlns:p14="http://schemas.microsoft.com/office/powerpoint/2010/main" val="23029105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
            </a:r>
            <a:r>
              <a:rPr lang="en-US" dirty="0" smtClean="0"/>
              <a:t>aternalism</a:t>
            </a:r>
            <a:endParaRPr lang="en-US" dirty="0"/>
          </a:p>
        </p:txBody>
      </p:sp>
      <p:sp>
        <p:nvSpPr>
          <p:cNvPr id="3" name="Content Placeholder 2"/>
          <p:cNvSpPr>
            <a:spLocks noGrp="1"/>
          </p:cNvSpPr>
          <p:nvPr>
            <p:ph idx="1"/>
          </p:nvPr>
        </p:nvSpPr>
        <p:spPr/>
        <p:txBody>
          <a:bodyPr/>
          <a:lstStyle/>
          <a:p>
            <a:r>
              <a:rPr lang="en-US" dirty="0" smtClean="0"/>
              <a:t>The relationship between Aboriginal peoples and the Canadian government was and, so some extent, still is paternalistic.  Aboriginal peoples are treated as children; the government acts as a stereotypical parent by providing for them without according to them rights and responsibilities.</a:t>
            </a:r>
            <a:endParaRPr lang="en-US" dirty="0"/>
          </a:p>
        </p:txBody>
      </p:sp>
    </p:spTree>
    <p:extLst>
      <p:ext uri="{BB962C8B-B14F-4D97-AF65-F5344CB8AC3E}">
        <p14:creationId xmlns:p14="http://schemas.microsoft.com/office/powerpoint/2010/main" val="19717675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Self-determination</a:t>
            </a:r>
            <a:endParaRPr lang="en-US" dirty="0"/>
          </a:p>
        </p:txBody>
      </p:sp>
      <p:sp>
        <p:nvSpPr>
          <p:cNvPr id="3" name="Content Placeholder 2"/>
          <p:cNvSpPr>
            <a:spLocks noGrp="1"/>
          </p:cNvSpPr>
          <p:nvPr>
            <p:ph idx="1"/>
          </p:nvPr>
        </p:nvSpPr>
        <p:spPr/>
        <p:txBody>
          <a:bodyPr>
            <a:normAutofit/>
          </a:bodyPr>
          <a:lstStyle/>
          <a:p>
            <a:r>
              <a:rPr lang="en-US" sz="4400" dirty="0" smtClean="0"/>
              <a:t>The ability of a people to determine their own political, economic and cultural futures independent of external interference.</a:t>
            </a:r>
            <a:endParaRPr lang="en-US" sz="4400" dirty="0"/>
          </a:p>
        </p:txBody>
      </p:sp>
    </p:spTree>
    <p:extLst>
      <p:ext uri="{BB962C8B-B14F-4D97-AF65-F5344CB8AC3E}">
        <p14:creationId xmlns:p14="http://schemas.microsoft.com/office/powerpoint/2010/main" val="7938453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t>
            </a:r>
            <a:r>
              <a:rPr lang="en-US" dirty="0" smtClean="0"/>
              <a:t>overeignty</a:t>
            </a:r>
            <a:endParaRPr lang="en-US" dirty="0"/>
          </a:p>
        </p:txBody>
      </p:sp>
      <p:sp>
        <p:nvSpPr>
          <p:cNvPr id="3" name="Content Placeholder 2"/>
          <p:cNvSpPr>
            <a:spLocks noGrp="1"/>
          </p:cNvSpPr>
          <p:nvPr>
            <p:ph idx="1"/>
          </p:nvPr>
        </p:nvSpPr>
        <p:spPr/>
        <p:txBody>
          <a:bodyPr>
            <a:normAutofit/>
          </a:bodyPr>
          <a:lstStyle/>
          <a:p>
            <a:r>
              <a:rPr lang="en-US" sz="4400" dirty="0" smtClean="0"/>
              <a:t>Right of a nation to govern itself independent of outside control or interference.</a:t>
            </a:r>
            <a:endParaRPr lang="en-US" sz="4400" dirty="0"/>
          </a:p>
        </p:txBody>
      </p:sp>
    </p:spTree>
    <p:extLst>
      <p:ext uri="{BB962C8B-B14F-4D97-AF65-F5344CB8AC3E}">
        <p14:creationId xmlns:p14="http://schemas.microsoft.com/office/powerpoint/2010/main" val="26463171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Indian</a:t>
            </a:r>
            <a:endParaRPr lang="en-US" dirty="0"/>
          </a:p>
        </p:txBody>
      </p:sp>
      <p:sp>
        <p:nvSpPr>
          <p:cNvPr id="3" name="Content Placeholder 2"/>
          <p:cNvSpPr>
            <a:spLocks noGrp="1"/>
          </p:cNvSpPr>
          <p:nvPr>
            <p:ph idx="1"/>
          </p:nvPr>
        </p:nvSpPr>
        <p:spPr/>
        <p:txBody>
          <a:bodyPr>
            <a:normAutofit/>
          </a:bodyPr>
          <a:lstStyle/>
          <a:p>
            <a:r>
              <a:rPr lang="en-US" sz="4400" dirty="0" smtClean="0"/>
              <a:t>Are those Aboriginal peoples who meet the requirements of the </a:t>
            </a:r>
            <a:r>
              <a:rPr lang="en-US" sz="4400" i="1" dirty="0" smtClean="0"/>
              <a:t>Indian Act</a:t>
            </a:r>
            <a:r>
              <a:rPr lang="en-US" sz="4400" dirty="0" smtClean="0"/>
              <a:t> and who are registered under the Act.</a:t>
            </a:r>
            <a:endParaRPr lang="en-US" sz="4400" dirty="0"/>
          </a:p>
        </p:txBody>
      </p:sp>
    </p:spTree>
    <p:extLst>
      <p:ext uri="{BB962C8B-B14F-4D97-AF65-F5344CB8AC3E}">
        <p14:creationId xmlns:p14="http://schemas.microsoft.com/office/powerpoint/2010/main" val="1982452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Aboriginal</a:t>
            </a:r>
            <a:endParaRPr lang="en-US" dirty="0"/>
          </a:p>
        </p:txBody>
      </p:sp>
      <p:sp>
        <p:nvSpPr>
          <p:cNvPr id="3" name="Content Placeholder 2"/>
          <p:cNvSpPr>
            <a:spLocks noGrp="1"/>
          </p:cNvSpPr>
          <p:nvPr>
            <p:ph idx="1"/>
          </p:nvPr>
        </p:nvSpPr>
        <p:spPr/>
        <p:txBody>
          <a:bodyPr>
            <a:normAutofit/>
          </a:bodyPr>
          <a:lstStyle/>
          <a:p>
            <a:r>
              <a:rPr lang="en-US" sz="4800" dirty="0" smtClean="0"/>
              <a:t>A descendant of the original inhabitants of North America.  The Constitution of Canada recognizes three primary groups as Aboriginal peoples: Indians, Inuit, and Metis.</a:t>
            </a:r>
            <a:endParaRPr lang="en-US" sz="4800" dirty="0"/>
          </a:p>
        </p:txBody>
      </p:sp>
    </p:spTree>
    <p:extLst>
      <p:ext uri="{BB962C8B-B14F-4D97-AF65-F5344CB8AC3E}">
        <p14:creationId xmlns:p14="http://schemas.microsoft.com/office/powerpoint/2010/main" val="26332604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Treaty</a:t>
            </a:r>
            <a:endParaRPr lang="en-US" dirty="0"/>
          </a:p>
        </p:txBody>
      </p:sp>
      <p:sp>
        <p:nvSpPr>
          <p:cNvPr id="3" name="Content Placeholder 2"/>
          <p:cNvSpPr>
            <a:spLocks noGrp="1"/>
          </p:cNvSpPr>
          <p:nvPr>
            <p:ph idx="1"/>
          </p:nvPr>
        </p:nvSpPr>
        <p:spPr/>
        <p:txBody>
          <a:bodyPr>
            <a:normAutofit/>
          </a:bodyPr>
          <a:lstStyle/>
          <a:p>
            <a:r>
              <a:rPr lang="en-US" sz="4400" dirty="0" smtClean="0"/>
              <a:t>An agreement made between specific groups of Aboriginal peoples and Federal government that clarifies Aboriginal rights to land and resources.  </a:t>
            </a:r>
            <a:endParaRPr lang="en-US" sz="4400" dirty="0"/>
          </a:p>
        </p:txBody>
      </p:sp>
    </p:spTree>
    <p:extLst>
      <p:ext uri="{BB962C8B-B14F-4D97-AF65-F5344CB8AC3E}">
        <p14:creationId xmlns:p14="http://schemas.microsoft.com/office/powerpoint/2010/main" val="40292402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Treaty Indian</a:t>
            </a:r>
            <a:endParaRPr lang="en-US" dirty="0"/>
          </a:p>
        </p:txBody>
      </p:sp>
      <p:sp>
        <p:nvSpPr>
          <p:cNvPr id="3" name="Content Placeholder 2"/>
          <p:cNvSpPr>
            <a:spLocks noGrp="1"/>
          </p:cNvSpPr>
          <p:nvPr>
            <p:ph idx="1"/>
          </p:nvPr>
        </p:nvSpPr>
        <p:spPr/>
        <p:txBody>
          <a:bodyPr>
            <a:normAutofit/>
          </a:bodyPr>
          <a:lstStyle/>
          <a:p>
            <a:r>
              <a:rPr lang="en-US" sz="4400" dirty="0" smtClean="0"/>
              <a:t>A Status Indian who belongs to a First Nation that signed a treaty with the Crown.</a:t>
            </a:r>
            <a:endParaRPr lang="en-US" sz="4400" dirty="0"/>
          </a:p>
        </p:txBody>
      </p:sp>
    </p:spTree>
    <p:extLst>
      <p:ext uri="{BB962C8B-B14F-4D97-AF65-F5344CB8AC3E}">
        <p14:creationId xmlns:p14="http://schemas.microsoft.com/office/powerpoint/2010/main" val="3235476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Assimilation</a:t>
            </a:r>
            <a:endParaRPr lang="en-US" dirty="0"/>
          </a:p>
        </p:txBody>
      </p:sp>
      <p:sp>
        <p:nvSpPr>
          <p:cNvPr id="3" name="Content Placeholder 2"/>
          <p:cNvSpPr>
            <a:spLocks noGrp="1"/>
          </p:cNvSpPr>
          <p:nvPr>
            <p:ph idx="1"/>
          </p:nvPr>
        </p:nvSpPr>
        <p:spPr/>
        <p:txBody>
          <a:bodyPr>
            <a:normAutofit/>
          </a:bodyPr>
          <a:lstStyle/>
          <a:p>
            <a:r>
              <a:rPr lang="en-US" sz="4400" dirty="0" smtClean="0"/>
              <a:t>The process whereby one cultural group is absorbed into the culture of another, usually the majority culture.</a:t>
            </a:r>
            <a:endParaRPr lang="en-US" sz="4400" dirty="0"/>
          </a:p>
        </p:txBody>
      </p:sp>
    </p:spTree>
    <p:extLst>
      <p:ext uri="{BB962C8B-B14F-4D97-AF65-F5344CB8AC3E}">
        <p14:creationId xmlns:p14="http://schemas.microsoft.com/office/powerpoint/2010/main" val="3060929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
            </a:r>
            <a:r>
              <a:rPr lang="en-US" dirty="0" smtClean="0"/>
              <a:t>olonialism</a:t>
            </a:r>
            <a:endParaRPr lang="en-US" dirty="0"/>
          </a:p>
        </p:txBody>
      </p:sp>
      <p:sp>
        <p:nvSpPr>
          <p:cNvPr id="3" name="Content Placeholder 2"/>
          <p:cNvSpPr>
            <a:spLocks noGrp="1"/>
          </p:cNvSpPr>
          <p:nvPr>
            <p:ph idx="1"/>
          </p:nvPr>
        </p:nvSpPr>
        <p:spPr/>
        <p:txBody>
          <a:bodyPr>
            <a:normAutofit/>
          </a:bodyPr>
          <a:lstStyle/>
          <a:p>
            <a:r>
              <a:rPr lang="en-US" sz="4400" dirty="0" smtClean="0"/>
              <a:t>On Turtle Island, colonialism is European domination over and subjugation of the Indigenous Nations.  Colonialism of Indigenous peoples by </a:t>
            </a:r>
            <a:r>
              <a:rPr lang="en-US" sz="4400" dirty="0"/>
              <a:t>E</a:t>
            </a:r>
            <a:r>
              <a:rPr lang="en-US" sz="4400" dirty="0" smtClean="0"/>
              <a:t>uropean powers occurred the world over.</a:t>
            </a:r>
            <a:endParaRPr lang="en-US" sz="4400" dirty="0"/>
          </a:p>
        </p:txBody>
      </p:sp>
    </p:spTree>
    <p:extLst>
      <p:ext uri="{BB962C8B-B14F-4D97-AF65-F5344CB8AC3E}">
        <p14:creationId xmlns:p14="http://schemas.microsoft.com/office/powerpoint/2010/main" val="58741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
            </a:r>
            <a:r>
              <a:rPr lang="en-US" dirty="0" smtClean="0"/>
              <a:t>onstitution</a:t>
            </a:r>
            <a:endParaRPr lang="en-US" dirty="0"/>
          </a:p>
        </p:txBody>
      </p:sp>
      <p:sp>
        <p:nvSpPr>
          <p:cNvPr id="3" name="Content Placeholder 2"/>
          <p:cNvSpPr>
            <a:spLocks noGrp="1"/>
          </p:cNvSpPr>
          <p:nvPr>
            <p:ph idx="1"/>
          </p:nvPr>
        </p:nvSpPr>
        <p:spPr/>
        <p:txBody>
          <a:bodyPr>
            <a:normAutofit/>
          </a:bodyPr>
          <a:lstStyle/>
          <a:p>
            <a:r>
              <a:rPr lang="en-US" sz="4400" dirty="0" smtClean="0"/>
              <a:t>These are the written or unwritten set of principles and institutions by which a nation governs itself.</a:t>
            </a:r>
            <a:endParaRPr lang="en-US" sz="4400" dirty="0"/>
          </a:p>
        </p:txBody>
      </p:sp>
    </p:spTree>
    <p:extLst>
      <p:ext uri="{BB962C8B-B14F-4D97-AF65-F5344CB8AC3E}">
        <p14:creationId xmlns:p14="http://schemas.microsoft.com/office/powerpoint/2010/main" val="2047647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
            </a:r>
            <a:r>
              <a:rPr lang="en-US" dirty="0" smtClean="0"/>
              <a:t>ontact</a:t>
            </a:r>
            <a:endParaRPr lang="en-US" dirty="0"/>
          </a:p>
        </p:txBody>
      </p:sp>
      <p:sp>
        <p:nvSpPr>
          <p:cNvPr id="3" name="Content Placeholder 2"/>
          <p:cNvSpPr>
            <a:spLocks noGrp="1"/>
          </p:cNvSpPr>
          <p:nvPr>
            <p:ph idx="1"/>
          </p:nvPr>
        </p:nvSpPr>
        <p:spPr/>
        <p:txBody>
          <a:bodyPr>
            <a:normAutofit/>
          </a:bodyPr>
          <a:lstStyle/>
          <a:p>
            <a:r>
              <a:rPr lang="en-US" sz="4400" dirty="0" smtClean="0"/>
              <a:t>Refers to the arrival of Europeans on Turtle Island.</a:t>
            </a:r>
            <a:endParaRPr lang="en-US" sz="4400" dirty="0"/>
          </a:p>
        </p:txBody>
      </p:sp>
    </p:spTree>
    <p:extLst>
      <p:ext uri="{BB962C8B-B14F-4D97-AF65-F5344CB8AC3E}">
        <p14:creationId xmlns:p14="http://schemas.microsoft.com/office/powerpoint/2010/main" val="204832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Cultural continuity</a:t>
            </a:r>
            <a:br>
              <a:rPr lang="en-US" dirty="0" smtClean="0"/>
            </a:br>
            <a:r>
              <a:rPr lang="en-US" dirty="0" smtClean="0"/>
              <a:t>(cultural transmission)</a:t>
            </a:r>
            <a:endParaRPr lang="en-US" dirty="0"/>
          </a:p>
        </p:txBody>
      </p:sp>
      <p:sp>
        <p:nvSpPr>
          <p:cNvPr id="3" name="Content Placeholder 2"/>
          <p:cNvSpPr>
            <a:spLocks noGrp="1"/>
          </p:cNvSpPr>
          <p:nvPr>
            <p:ph idx="1"/>
          </p:nvPr>
        </p:nvSpPr>
        <p:spPr/>
        <p:txBody>
          <a:bodyPr>
            <a:normAutofit/>
          </a:bodyPr>
          <a:lstStyle/>
          <a:p>
            <a:r>
              <a:rPr lang="en-US" sz="4400" dirty="0" smtClean="0"/>
              <a:t>This is the process by which the standard behavior patterns and values of the surrounding culture are passed on to and adopted by individuals as their own attitudes and beliefs.</a:t>
            </a:r>
            <a:endParaRPr lang="en-US" sz="4400" dirty="0"/>
          </a:p>
        </p:txBody>
      </p:sp>
    </p:spTree>
    <p:extLst>
      <p:ext uri="{BB962C8B-B14F-4D97-AF65-F5344CB8AC3E}">
        <p14:creationId xmlns:p14="http://schemas.microsoft.com/office/powerpoint/2010/main" val="520842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
            </a:r>
            <a:r>
              <a:rPr lang="en-US" dirty="0" smtClean="0"/>
              <a:t>iversity</a:t>
            </a:r>
            <a:endParaRPr lang="en-US" dirty="0"/>
          </a:p>
        </p:txBody>
      </p:sp>
      <p:sp>
        <p:nvSpPr>
          <p:cNvPr id="3" name="Content Placeholder 2"/>
          <p:cNvSpPr>
            <a:spLocks noGrp="1"/>
          </p:cNvSpPr>
          <p:nvPr>
            <p:ph idx="1"/>
          </p:nvPr>
        </p:nvSpPr>
        <p:spPr/>
        <p:txBody>
          <a:bodyPr/>
          <a:lstStyle/>
          <a:p>
            <a:r>
              <a:rPr lang="en-US" dirty="0" smtClean="0"/>
              <a:t>This is a state or quality of being different.  Ethnic groups are diverse and each member is unique.  There are differences in age, gender, skills, physical characteristics, education, knowledge, etc. ideally, a diverse environment would include representation from all of these various groups.</a:t>
            </a:r>
            <a:endParaRPr lang="en-US" dirty="0"/>
          </a:p>
        </p:txBody>
      </p:sp>
    </p:spTree>
    <p:extLst>
      <p:ext uri="{BB962C8B-B14F-4D97-AF65-F5344CB8AC3E}">
        <p14:creationId xmlns:p14="http://schemas.microsoft.com/office/powerpoint/2010/main" val="3849115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Nations</a:t>
            </a:r>
            <a:endParaRPr lang="en-US" dirty="0"/>
          </a:p>
        </p:txBody>
      </p:sp>
      <p:sp>
        <p:nvSpPr>
          <p:cNvPr id="3" name="Content Placeholder 2"/>
          <p:cNvSpPr>
            <a:spLocks noGrp="1"/>
          </p:cNvSpPr>
          <p:nvPr>
            <p:ph idx="1"/>
          </p:nvPr>
        </p:nvSpPr>
        <p:spPr/>
        <p:txBody>
          <a:bodyPr/>
          <a:lstStyle/>
          <a:p>
            <a:r>
              <a:rPr lang="en-US" dirty="0" smtClean="0"/>
              <a:t>“A term that came into common usage in the 1970s to replace the word Indian,” which many people found offensive.  Although the tern First Nation is widely used, no legal definition of it exists.  The term “First Nations peoples” refers to the Indian peoples in Canada, both Status and Non-Status. </a:t>
            </a:r>
            <a:endParaRPr lang="en-US" dirty="0"/>
          </a:p>
        </p:txBody>
      </p:sp>
    </p:spTree>
    <p:extLst>
      <p:ext uri="{BB962C8B-B14F-4D97-AF65-F5344CB8AC3E}">
        <p14:creationId xmlns:p14="http://schemas.microsoft.com/office/powerpoint/2010/main" val="42786683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TotalTime>
  <Words>614</Words>
  <Application>Microsoft Office PowerPoint</Application>
  <PresentationFormat>On-screen Show (4:3)</PresentationFormat>
  <Paragraphs>43</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Office Theme</vt:lpstr>
      <vt:lpstr>Cluster One: Image and Identity</vt:lpstr>
      <vt:lpstr>Aboriginal</vt:lpstr>
      <vt:lpstr>Assimilation</vt:lpstr>
      <vt:lpstr>Colonialism</vt:lpstr>
      <vt:lpstr>Constitution</vt:lpstr>
      <vt:lpstr>Contact</vt:lpstr>
      <vt:lpstr>Cultural continuity (cultural transmission)</vt:lpstr>
      <vt:lpstr>Diversity</vt:lpstr>
      <vt:lpstr>First Nations</vt:lpstr>
      <vt:lpstr>Indian</vt:lpstr>
      <vt:lpstr>Inuit</vt:lpstr>
      <vt:lpstr>Metis</vt:lpstr>
      <vt:lpstr>Native</vt:lpstr>
      <vt:lpstr>Nation</vt:lpstr>
      <vt:lpstr>Non-Status Indian</vt:lpstr>
      <vt:lpstr>Paternalism</vt:lpstr>
      <vt:lpstr>Self-determination</vt:lpstr>
      <vt:lpstr>Sovereignty</vt:lpstr>
      <vt:lpstr>Status Indian</vt:lpstr>
      <vt:lpstr>Treaty</vt:lpstr>
      <vt:lpstr>Treaty Indian</vt:lpstr>
    </vt:vector>
  </TitlesOfParts>
  <Company>Sunrise School Division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Cluster One: Image and Identity</dc:title>
  <dc:creator>Jay Hawranik</dc:creator>
  <cp:lastModifiedBy>Larry Sharpe</cp:lastModifiedBy>
  <cp:revision>14</cp:revision>
  <dcterms:created xsi:type="dcterms:W3CDTF">2016-02-02T23:27:41Z</dcterms:created>
  <dcterms:modified xsi:type="dcterms:W3CDTF">2017-06-28T14:54:08Z</dcterms:modified>
</cp:coreProperties>
</file>